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25" r:id="rId1"/>
  </p:sldMasterIdLst>
  <p:notesMasterIdLst>
    <p:notesMasterId r:id="rId13"/>
  </p:notesMasterIdLst>
  <p:sldIdLst>
    <p:sldId id="272" r:id="rId2"/>
    <p:sldId id="288" r:id="rId3"/>
    <p:sldId id="289" r:id="rId4"/>
    <p:sldId id="290" r:id="rId5"/>
    <p:sldId id="291" r:id="rId6"/>
    <p:sldId id="294" r:id="rId7"/>
    <p:sldId id="293" r:id="rId8"/>
    <p:sldId id="296" r:id="rId9"/>
    <p:sldId id="292" r:id="rId10"/>
    <p:sldId id="295" r:id="rId11"/>
    <p:sldId id="298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9C33"/>
    <a:srgbClr val="AC2B37"/>
    <a:srgbClr val="1F77B4"/>
    <a:srgbClr val="2CA02C"/>
    <a:srgbClr val="FFA07A"/>
    <a:srgbClr val="606060"/>
    <a:srgbClr val="FF98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867" y="5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14142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3108453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888416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420900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529641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791257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0308457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0610635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90249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7193073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895124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90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D5CEF637-703D-49E3-80AB-2E549E85B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53642B-B010-4A64-915A-C3AC5A067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1640355"/>
            <a:ext cx="7543800" cy="1442048"/>
          </a:xfrm>
        </p:spPr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DS501 Project 4</a:t>
            </a:r>
            <a:br>
              <a:rPr 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NFL Big Data Bowl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F6BFB7-48DB-4F47-9053-A125DA195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662" y="3313324"/>
            <a:ext cx="7618396" cy="371763"/>
          </a:xfrm>
        </p:spPr>
        <p:txBody>
          <a:bodyPr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Mia Barger 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▪ 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Quincy Hershey 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▪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Alexander Moore 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▪</a:t>
            </a:r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Ethan Prihar</a:t>
            </a:r>
          </a:p>
          <a:p>
            <a:pPr algn="ctr"/>
            <a:endParaRPr 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317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Comparison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4097938-BAC5-406A-8F4B-8218538A7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9409272"/>
              </p:ext>
            </p:extLst>
          </p:nvPr>
        </p:nvGraphicFramePr>
        <p:xfrm>
          <a:off x="934437" y="1382064"/>
          <a:ext cx="7320845" cy="522516"/>
        </p:xfrm>
        <a:graphic>
          <a:graphicData uri="http://schemas.openxmlformats.org/drawingml/2006/table">
            <a:tbl>
              <a:tblPr/>
              <a:tblGrid>
                <a:gridCol w="1021644">
                  <a:extLst>
                    <a:ext uri="{9D8B030D-6E8A-4147-A177-3AD203B41FA5}">
                      <a16:colId xmlns:a16="http://schemas.microsoft.com/office/drawing/2014/main" val="2326721665"/>
                    </a:ext>
                  </a:extLst>
                </a:gridCol>
                <a:gridCol w="1665111">
                  <a:extLst>
                    <a:ext uri="{9D8B030D-6E8A-4147-A177-3AD203B41FA5}">
                      <a16:colId xmlns:a16="http://schemas.microsoft.com/office/drawing/2014/main" val="2701519406"/>
                    </a:ext>
                  </a:extLst>
                </a:gridCol>
                <a:gridCol w="1705752">
                  <a:extLst>
                    <a:ext uri="{9D8B030D-6E8A-4147-A177-3AD203B41FA5}">
                      <a16:colId xmlns:a16="http://schemas.microsoft.com/office/drawing/2014/main" val="1807903087"/>
                    </a:ext>
                  </a:extLst>
                </a:gridCol>
                <a:gridCol w="1464169">
                  <a:extLst>
                    <a:ext uri="{9D8B030D-6E8A-4147-A177-3AD203B41FA5}">
                      <a16:colId xmlns:a16="http://schemas.microsoft.com/office/drawing/2014/main" val="4125299619"/>
                    </a:ext>
                  </a:extLst>
                </a:gridCol>
                <a:gridCol w="1464169">
                  <a:extLst>
                    <a:ext uri="{9D8B030D-6E8A-4147-A177-3AD203B41FA5}">
                      <a16:colId xmlns:a16="http://schemas.microsoft.com/office/drawing/2014/main" val="945266373"/>
                    </a:ext>
                  </a:extLst>
                </a:gridCol>
              </a:tblGrid>
              <a:tr h="217714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Model: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Average Value</a:t>
                      </a:r>
                      <a:endParaRPr lang="en-US" sz="1000" dirty="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Linear Regression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Regression Tree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Neural Network</a:t>
                      </a:r>
                      <a:endParaRPr lang="en-US" sz="1000" dirty="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948794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MSE: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38.01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37.24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38.73</a:t>
                      </a:r>
                      <a:endParaRPr lang="en-US" sz="100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47.88</a:t>
                      </a:r>
                      <a:endParaRPr lang="en-US" sz="1000" dirty="0">
                        <a:effectLst/>
                        <a:latin typeface="+mj-lt"/>
                      </a:endParaRPr>
                    </a:p>
                  </a:txBody>
                  <a:tcPr marL="54429" marR="54429" marT="54429" marB="54429">
                    <a:lnL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4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114980"/>
                  </a:ext>
                </a:extLst>
              </a:tr>
            </a:tbl>
          </a:graphicData>
        </a:graphic>
      </p:graphicFrame>
      <p:pic>
        <p:nvPicPr>
          <p:cNvPr id="14338" name="Picture 2">
            <a:extLst>
              <a:ext uri="{FF2B5EF4-FFF2-40B4-BE49-F238E27FC236}">
                <a16:creationId xmlns:a16="http://schemas.microsoft.com/office/drawing/2014/main" id="{FD9F988F-5127-451E-B867-29CF50118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435" y="2054577"/>
            <a:ext cx="4023831" cy="2756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D3F56F78-C81F-4FD3-9F86-CFC7C4D34466}"/>
              </a:ext>
            </a:extLst>
          </p:cNvPr>
          <p:cNvSpPr txBox="1">
            <a:spLocks/>
          </p:cNvSpPr>
          <p:nvPr/>
        </p:nvSpPr>
        <p:spPr>
          <a:xfrm>
            <a:off x="5254978" y="2571749"/>
            <a:ext cx="3111782" cy="1830071"/>
          </a:xfrm>
          <a:prstGeom prst="rect">
            <a:avLst/>
          </a:prstGeom>
        </p:spPr>
        <p:txBody>
          <a:bodyPr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002060"/>
                </a:solidFill>
                <a:latin typeface="+mj-lt"/>
              </a:rPr>
              <a:t>Most important features</a:t>
            </a:r>
            <a:br>
              <a:rPr lang="en-US" sz="2000" dirty="0">
                <a:latin typeface="+mj-lt"/>
              </a:rPr>
            </a:br>
            <a:endParaRPr lang="en-US" sz="2000" dirty="0">
              <a:latin typeface="+mj-lt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Offensive formation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Defensive backs</a:t>
            </a:r>
          </a:p>
        </p:txBody>
      </p:sp>
    </p:spTree>
    <p:extLst>
      <p:ext uri="{BB962C8B-B14F-4D97-AF65-F5344CB8AC3E}">
        <p14:creationId xmlns:p14="http://schemas.microsoft.com/office/powerpoint/2010/main" val="3909700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E83E92-9EF6-431E-8987-0E0B718EC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524000"/>
            <a:ext cx="7543800" cy="287782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Linear regression slightly improved from the zero-r model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Next steps: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Robust feature extraction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Physics model</a:t>
            </a:r>
          </a:p>
        </p:txBody>
      </p:sp>
    </p:spTree>
    <p:extLst>
      <p:ext uri="{BB962C8B-B14F-4D97-AF65-F5344CB8AC3E}">
        <p14:creationId xmlns:p14="http://schemas.microsoft.com/office/powerpoint/2010/main" val="231272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Kaggle Competition to Predict Yardage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3AFCA95-E6F5-4074-88F8-4B6AAE563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924" y="1455421"/>
            <a:ext cx="4405589" cy="311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04B6DD2-2A84-4086-9086-103946F8DDFA}"/>
              </a:ext>
            </a:extLst>
          </p:cNvPr>
          <p:cNvSpPr txBox="1">
            <a:spLocks/>
          </p:cNvSpPr>
          <p:nvPr/>
        </p:nvSpPr>
        <p:spPr>
          <a:xfrm>
            <a:off x="822960" y="1634066"/>
            <a:ext cx="2991456" cy="2759288"/>
          </a:xfrm>
          <a:prstGeom prst="rect">
            <a:avLst/>
          </a:prstGeom>
        </p:spPr>
        <p:txBody>
          <a:bodyPr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+mj-lt"/>
              </a:rPr>
              <a:t>Training data of 23,000 rushing plays across 49 features</a:t>
            </a:r>
          </a:p>
        </p:txBody>
      </p:sp>
    </p:spTree>
    <p:extLst>
      <p:ext uri="{BB962C8B-B14F-4D97-AF65-F5344CB8AC3E}">
        <p14:creationId xmlns:p14="http://schemas.microsoft.com/office/powerpoint/2010/main" val="4263994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Problems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386C4F5-C907-4A58-9D01-EFDCC344E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530" y="2130548"/>
            <a:ext cx="7510230" cy="230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4FD219D-F647-4AD8-B8ED-64015CBD051A}"/>
              </a:ext>
            </a:extLst>
          </p:cNvPr>
          <p:cNvSpPr txBox="1">
            <a:spLocks/>
          </p:cNvSpPr>
          <p:nvPr/>
        </p:nvSpPr>
        <p:spPr>
          <a:xfrm>
            <a:off x="880533" y="1360310"/>
            <a:ext cx="7822304" cy="519289"/>
          </a:xfrm>
          <a:prstGeom prst="rect">
            <a:avLst/>
          </a:prstGeom>
        </p:spPr>
        <p:txBody>
          <a:bodyPr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+mj-lt"/>
              </a:rPr>
              <a:t>Single features independent to target, complex plays</a:t>
            </a:r>
          </a:p>
        </p:txBody>
      </p:sp>
    </p:spTree>
    <p:extLst>
      <p:ext uri="{BB962C8B-B14F-4D97-AF65-F5344CB8AC3E}">
        <p14:creationId xmlns:p14="http://schemas.microsoft.com/office/powerpoint/2010/main" val="148494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60E13E2A-50DD-4FFF-9136-EB862C31F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96" y="758987"/>
            <a:ext cx="7289008" cy="4169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1635494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8AD794AD-562D-4FED-9D8C-E6182B67B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00" y="526879"/>
            <a:ext cx="7888940" cy="443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3398664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F3DD762-DF1F-4C70-AE99-206546F57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59" y="529118"/>
            <a:ext cx="7853082" cy="4417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255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89913EE-F387-423D-8AB2-43A00CD9A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9152" y="1409322"/>
            <a:ext cx="5183561" cy="323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771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Characteristics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5EDC2DBC-BBB7-40DE-8E8C-86B0C9B9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1402680"/>
            <a:ext cx="3638177" cy="314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5" name="Picture 3">
            <a:extLst>
              <a:ext uri="{FF2B5EF4-FFF2-40B4-BE49-F238E27FC236}">
                <a16:creationId xmlns:a16="http://schemas.microsoft.com/office/drawing/2014/main" id="{BF5B8356-67AB-40D7-8484-50615DD10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866" y="1402679"/>
            <a:ext cx="3638177" cy="314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8D93D91-A72F-4F8D-A53E-16FF62A0BB4C}"/>
              </a:ext>
            </a:extLst>
          </p:cNvPr>
          <p:cNvSpPr txBox="1">
            <a:spLocks/>
          </p:cNvSpPr>
          <p:nvPr/>
        </p:nvSpPr>
        <p:spPr>
          <a:xfrm>
            <a:off x="1103966" y="1402679"/>
            <a:ext cx="2903258" cy="5220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Offensive Formations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37D62C-B2F3-420D-A792-445799782942}"/>
              </a:ext>
            </a:extLst>
          </p:cNvPr>
          <p:cNvSpPr txBox="1">
            <a:spLocks/>
          </p:cNvSpPr>
          <p:nvPr/>
        </p:nvSpPr>
        <p:spPr>
          <a:xfrm>
            <a:off x="5329779" y="1402679"/>
            <a:ext cx="2903258" cy="5220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Defensive Formations</a:t>
            </a:r>
          </a:p>
        </p:txBody>
      </p:sp>
    </p:spTree>
    <p:extLst>
      <p:ext uri="{BB962C8B-B14F-4D97-AF65-F5344CB8AC3E}">
        <p14:creationId xmlns:p14="http://schemas.microsoft.com/office/powerpoint/2010/main" val="3802040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B476B-9334-4175-9144-B2F989B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Characteristics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BE2C35D0-7A05-4D89-B404-8295A859F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" y="1452530"/>
            <a:ext cx="3641796" cy="3148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>
            <a:extLst>
              <a:ext uri="{FF2B5EF4-FFF2-40B4-BE49-F238E27FC236}">
                <a16:creationId xmlns:a16="http://schemas.microsoft.com/office/drawing/2014/main" id="{58870D3C-6177-44C1-BEDB-9E20BD025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130" y="1452531"/>
            <a:ext cx="3641795" cy="3148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D27FA7A-0D77-49D6-B806-4AA9CF41B839}"/>
              </a:ext>
            </a:extLst>
          </p:cNvPr>
          <p:cNvSpPr txBox="1">
            <a:spLocks/>
          </p:cNvSpPr>
          <p:nvPr/>
        </p:nvSpPr>
        <p:spPr>
          <a:xfrm>
            <a:off x="1103966" y="1402679"/>
            <a:ext cx="2903258" cy="5220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Offensive Velocity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D3E1D7D-8A87-4E68-8FC3-5CEB80DA9366}"/>
              </a:ext>
            </a:extLst>
          </p:cNvPr>
          <p:cNvSpPr txBox="1">
            <a:spLocks/>
          </p:cNvSpPr>
          <p:nvPr/>
        </p:nvSpPr>
        <p:spPr>
          <a:xfrm>
            <a:off x="5329779" y="1402679"/>
            <a:ext cx="2903258" cy="5220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 spc="-38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Defensive Velocity</a:t>
            </a:r>
          </a:p>
        </p:txBody>
      </p:sp>
    </p:spTree>
    <p:extLst>
      <p:ext uri="{BB962C8B-B14F-4D97-AF65-F5344CB8AC3E}">
        <p14:creationId xmlns:p14="http://schemas.microsoft.com/office/powerpoint/2010/main" val="304061594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107</Words>
  <Application>Microsoft Office PowerPoint</Application>
  <PresentationFormat>On-screen Show (16:9)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Garamond</vt:lpstr>
      <vt:lpstr>Trebuchet MS</vt:lpstr>
      <vt:lpstr>Retrospect</vt:lpstr>
      <vt:lpstr>DS501 Project 4 NFL Big Data Bowl</vt:lpstr>
      <vt:lpstr>Kaggle Competition to Predict Yardage</vt:lpstr>
      <vt:lpstr>Data Problems</vt:lpstr>
      <vt:lpstr>Data Analysis</vt:lpstr>
      <vt:lpstr>Data Analysis</vt:lpstr>
      <vt:lpstr>Data Analysis</vt:lpstr>
      <vt:lpstr>Principal Component Analysis</vt:lpstr>
      <vt:lpstr>Data Characteristics</vt:lpstr>
      <vt:lpstr>Data Characteristics</vt:lpstr>
      <vt:lpstr>Model Comparison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DS501 Project 2 What drives an efficient portfolio?</dc:title>
  <dc:creator>Ben Hershey</dc:creator>
  <cp:lastModifiedBy>Ben Hershey</cp:lastModifiedBy>
  <cp:revision>27</cp:revision>
  <dcterms:created xsi:type="dcterms:W3CDTF">2019-10-24T17:23:44Z</dcterms:created>
  <dcterms:modified xsi:type="dcterms:W3CDTF">2019-11-21T17:13:58Z</dcterms:modified>
</cp:coreProperties>
</file>